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74" r:id="rId3"/>
    <p:sldId id="273" r:id="rId4"/>
    <p:sldId id="275" r:id="rId5"/>
    <p:sldId id="276" r:id="rId6"/>
    <p:sldId id="279" r:id="rId7"/>
    <p:sldId id="257" r:id="rId8"/>
    <p:sldId id="259" r:id="rId9"/>
    <p:sldId id="260" r:id="rId10"/>
    <p:sldId id="258" r:id="rId11"/>
    <p:sldId id="268" r:id="rId12"/>
    <p:sldId id="267" r:id="rId13"/>
    <p:sldId id="277" r:id="rId14"/>
    <p:sldId id="278" r:id="rId15"/>
    <p:sldId id="26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84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5801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EFEF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272728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-91099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1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5" name="Shape 15"/>
          <p:cNvGrpSpPr/>
          <p:nvPr/>
        </p:nvGrpSpPr>
        <p:grpSpPr>
          <a:xfrm>
            <a:off x="-7975" y="4525807"/>
            <a:ext cx="9144000" cy="967800"/>
            <a:chOff x="-7975" y="4525807"/>
            <a:chExt cx="9144000" cy="967800"/>
          </a:xfrm>
        </p:grpSpPr>
        <p:sp>
          <p:nvSpPr>
            <p:cNvPr id="16" name="Shape 16"/>
            <p:cNvSpPr/>
            <p:nvPr/>
          </p:nvSpPr>
          <p:spPr>
            <a:xfrm>
              <a:off x="-7975" y="4855500"/>
              <a:ext cx="9144000" cy="28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7978600" y="4525807"/>
              <a:ext cx="967800" cy="967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 txBox="1"/>
            <p:nvPr/>
          </p:nvSpPr>
          <p:spPr>
            <a:xfrm>
              <a:off x="125353" y="4862100"/>
              <a:ext cx="2526899" cy="28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FREE PEOPLE MOVE    |    </a:t>
              </a:r>
              <a:r>
                <a:rPr lang="en" sz="700">
                  <a:solidFill>
                    <a:srgbClr val="DA5840"/>
                  </a:solidFill>
                  <a:latin typeface="Lato"/>
                  <a:ea typeface="Lato"/>
                  <a:cs typeface="Lato"/>
                  <a:sym typeface="Lato"/>
                </a:rPr>
                <a:t>teleport.org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  </a:t>
              </a:r>
            </a:p>
          </p:txBody>
        </p:sp>
        <p:pic>
          <p:nvPicPr>
            <p:cNvPr id="19" name="Shape 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198063" y="4637409"/>
              <a:ext cx="528489" cy="4118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39C65D5-51A7-4703-AC55-8B8FDFD316D3}" type="datetimeFigureOut">
              <a:rPr lang="en-GB" smtClean="0"/>
              <a:t>05/06/16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1595AC3-CB1B-439D-AE25-5DED53990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40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Comfortaa"/>
              <a:buNone/>
              <a:defRPr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Lato"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Lato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Lato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2363850" y="4983275"/>
            <a:ext cx="1317600" cy="46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1892915" y="1623941"/>
            <a:ext cx="4836092" cy="28815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t-EE" sz="3600">
                <a:solidFill>
                  <a:srgbClr val="DA5840"/>
                </a:solidFill>
                <a:latin typeface="Comfortaa"/>
                <a:ea typeface="Comfortaa"/>
                <a:cs typeface="Comfortaa"/>
                <a:sym typeface="Comfortaa"/>
              </a:rPr>
              <a:t>Croatian economy –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3600">
                <a:solidFill>
                  <a:srgbClr val="DA5840"/>
                </a:solidFill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lang="et-EE" sz="3600">
                <a:solidFill>
                  <a:srgbClr val="DA5840"/>
                </a:solidFill>
                <a:latin typeface="Comfortaa"/>
                <a:ea typeface="Comfortaa"/>
                <a:cs typeface="Comfortaa"/>
                <a:sym typeface="Comfortaa"/>
              </a:rPr>
              <a:t>essons learned from Estonia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t-EE" sz="1800">
              <a:solidFill>
                <a:srgbClr val="DA584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t-EE" sz="1800">
                <a:solidFill>
                  <a:srgbClr val="DA5840"/>
                </a:solidFill>
                <a:latin typeface="Comfortaa"/>
                <a:ea typeface="Comfortaa"/>
                <a:cs typeface="Comfortaa"/>
                <a:sym typeface="Comfortaa"/>
              </a:rPr>
              <a:t>Kristjan Lepik</a:t>
            </a:r>
            <a:endParaRPr lang="en" sz="1800">
              <a:solidFill>
                <a:srgbClr val="DA584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449750" y="0"/>
            <a:ext cx="2851800" cy="119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272728"/>
                </a:solidFill>
              </a:rPr>
              <a:t>TALLINN vs HELSINKI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910" y="0"/>
            <a:ext cx="7179090" cy="5143500"/>
          </a:xfrm>
          <a:prstGeom prst="rect">
            <a:avLst/>
          </a:prstGeom>
        </p:spPr>
      </p:pic>
      <p:sp>
        <p:nvSpPr>
          <p:cNvPr id="6" name="Shape 85"/>
          <p:cNvSpPr txBox="1">
            <a:spLocks/>
          </p:cNvSpPr>
          <p:nvPr/>
        </p:nvSpPr>
        <p:spPr>
          <a:xfrm>
            <a:off x="293096" y="-91101"/>
            <a:ext cx="1502120" cy="37785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t-EE">
                <a:solidFill>
                  <a:srgbClr val="272728"/>
                </a:solidFill>
              </a:rPr>
              <a:t>STARTUP</a:t>
            </a:r>
            <a:br>
              <a:rPr lang="et-EE">
                <a:solidFill>
                  <a:srgbClr val="272728"/>
                </a:solidFill>
              </a:rPr>
            </a:br>
            <a:r>
              <a:rPr lang="et-EE">
                <a:solidFill>
                  <a:srgbClr val="272728"/>
                </a:solidFill>
              </a:rPr>
              <a:t>WITH </a:t>
            </a:r>
            <a:br>
              <a:rPr lang="et-EE">
                <a:solidFill>
                  <a:srgbClr val="272728"/>
                </a:solidFill>
              </a:rPr>
            </a:br>
            <a:r>
              <a:rPr lang="et-EE">
                <a:solidFill>
                  <a:srgbClr val="272728"/>
                </a:solidFill>
              </a:rPr>
              <a:t>10 PERSONS</a:t>
            </a:r>
            <a:br>
              <a:rPr lang="et-EE">
                <a:solidFill>
                  <a:srgbClr val="272728"/>
                </a:solidFill>
              </a:rPr>
            </a:br>
            <a:r>
              <a:rPr lang="et-EE">
                <a:solidFill>
                  <a:srgbClr val="272728"/>
                </a:solidFill>
              </a:rPr>
              <a:t/>
            </a:r>
            <a:br>
              <a:rPr lang="et-EE">
                <a:solidFill>
                  <a:srgbClr val="272728"/>
                </a:solidFill>
              </a:rPr>
            </a:br>
            <a:r>
              <a:rPr lang="et-EE">
                <a:solidFill>
                  <a:srgbClr val="272728"/>
                </a:solidFill>
              </a:rPr>
              <a:t>ZAGREB</a:t>
            </a:r>
            <a:br>
              <a:rPr lang="et-EE">
                <a:solidFill>
                  <a:srgbClr val="272728"/>
                </a:solidFill>
              </a:rPr>
            </a:br>
            <a:r>
              <a:rPr lang="et-EE">
                <a:solidFill>
                  <a:srgbClr val="272728"/>
                </a:solidFill>
              </a:rPr>
              <a:t>vs </a:t>
            </a:r>
            <a:br>
              <a:rPr lang="et-EE">
                <a:solidFill>
                  <a:srgbClr val="272728"/>
                </a:solidFill>
              </a:rPr>
            </a:br>
            <a:r>
              <a:rPr lang="et-EE">
                <a:solidFill>
                  <a:srgbClr val="272728"/>
                </a:solidFill>
              </a:rPr>
              <a:t>LONDON</a:t>
            </a:r>
            <a:endParaRPr lang="en">
              <a:solidFill>
                <a:srgbClr val="27272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-167299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There is no single best place for everything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601388" y="1106900"/>
            <a:ext cx="686561" cy="5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Engineers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180675" y="1470335"/>
            <a:ext cx="585000" cy="5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Users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2331400" y="1749850"/>
            <a:ext cx="673500" cy="6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Designers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337175" y="2167425"/>
            <a:ext cx="585000" cy="5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Funding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500550" y="2942925"/>
            <a:ext cx="585000" cy="5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Climate</a:t>
            </a:r>
          </a:p>
        </p:txBody>
      </p:sp>
      <p:grpSp>
        <p:nvGrpSpPr>
          <p:cNvPr id="165" name="Shape 165"/>
          <p:cNvGrpSpPr/>
          <p:nvPr/>
        </p:nvGrpSpPr>
        <p:grpSpPr>
          <a:xfrm>
            <a:off x="-7975" y="4525807"/>
            <a:ext cx="9144000" cy="967800"/>
            <a:chOff x="-7975" y="4525807"/>
            <a:chExt cx="9144000" cy="967800"/>
          </a:xfrm>
        </p:grpSpPr>
        <p:sp>
          <p:nvSpPr>
            <p:cNvPr id="166" name="Shape 166"/>
            <p:cNvSpPr/>
            <p:nvPr/>
          </p:nvSpPr>
          <p:spPr>
            <a:xfrm>
              <a:off x="-7975" y="4855500"/>
              <a:ext cx="9144000" cy="28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7978600" y="4525807"/>
              <a:ext cx="967800" cy="967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68" name="Shape 1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98063" y="4637409"/>
              <a:ext cx="528489" cy="41187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237407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-91101"/>
            <a:ext cx="2738100" cy="268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272728"/>
                </a:solidFill>
              </a:rPr>
              <a:t>WHAT ARE THE MOST IMPORTANT ISSUES FOR TALENT?</a:t>
            </a:r>
          </a:p>
        </p:txBody>
      </p:sp>
      <p:grpSp>
        <p:nvGrpSpPr>
          <p:cNvPr id="86" name="Shape 86"/>
          <p:cNvGrpSpPr/>
          <p:nvPr/>
        </p:nvGrpSpPr>
        <p:grpSpPr>
          <a:xfrm>
            <a:off x="-7975" y="4525807"/>
            <a:ext cx="9144000" cy="967800"/>
            <a:chOff x="-7975" y="4525807"/>
            <a:chExt cx="9144000" cy="967800"/>
          </a:xfrm>
        </p:grpSpPr>
        <p:sp>
          <p:nvSpPr>
            <p:cNvPr id="87" name="Shape 87"/>
            <p:cNvSpPr/>
            <p:nvPr/>
          </p:nvSpPr>
          <p:spPr>
            <a:xfrm>
              <a:off x="-7975" y="4855500"/>
              <a:ext cx="9144000" cy="28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978600" y="4525807"/>
              <a:ext cx="967800" cy="967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125353" y="4862100"/>
              <a:ext cx="2526900" cy="28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FREE PEOPLE MOVE    |    </a:t>
              </a:r>
              <a:r>
                <a:rPr lang="en" sz="700">
                  <a:solidFill>
                    <a:srgbClr val="DA5840"/>
                  </a:solidFill>
                  <a:latin typeface="Lato"/>
                  <a:ea typeface="Lato"/>
                  <a:cs typeface="Lato"/>
                  <a:sym typeface="Lato"/>
                </a:rPr>
                <a:t>teleport.org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  </a:t>
              </a:r>
            </a:p>
          </p:txBody>
        </p:sp>
        <p:pic>
          <p:nvPicPr>
            <p:cNvPr id="90" name="Shape 9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98063" y="4637409"/>
              <a:ext cx="528489" cy="4118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0" y="126525"/>
            <a:ext cx="598170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1575824"/>
            <a:ext cx="2339700" cy="70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i="1">
                <a:solidFill>
                  <a:srgbClr val="272728"/>
                </a:solidFill>
              </a:rPr>
              <a:t>Based on data provided by users of Teleport</a:t>
            </a:r>
          </a:p>
        </p:txBody>
      </p:sp>
    </p:spTree>
    <p:extLst>
      <p:ext uri="{BB962C8B-B14F-4D97-AF65-F5344CB8AC3E}">
        <p14:creationId xmlns:p14="http://schemas.microsoft.com/office/powerpoint/2010/main" val="270179955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-7975" y="4525807"/>
            <a:ext cx="9144000" cy="967800"/>
            <a:chOff x="-7975" y="4525807"/>
            <a:chExt cx="9144000" cy="967800"/>
          </a:xfrm>
        </p:grpSpPr>
        <p:sp>
          <p:nvSpPr>
            <p:cNvPr id="64" name="Shape 64"/>
            <p:cNvSpPr/>
            <p:nvPr/>
          </p:nvSpPr>
          <p:spPr>
            <a:xfrm>
              <a:off x="-7975" y="4855500"/>
              <a:ext cx="9144000" cy="28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7978600" y="4525807"/>
              <a:ext cx="967800" cy="967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 txBox="1"/>
            <p:nvPr/>
          </p:nvSpPr>
          <p:spPr>
            <a:xfrm>
              <a:off x="125353" y="4862100"/>
              <a:ext cx="2526900" cy="28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FREE PEOPLE MOVE    |    </a:t>
              </a:r>
              <a:r>
                <a:rPr lang="en" sz="700">
                  <a:solidFill>
                    <a:srgbClr val="DA5840"/>
                  </a:solidFill>
                  <a:latin typeface="Lato"/>
                  <a:ea typeface="Lato"/>
                  <a:cs typeface="Lato"/>
                  <a:sym typeface="Lato"/>
                </a:rPr>
                <a:t>teleport.org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  </a:t>
              </a:r>
            </a:p>
          </p:txBody>
        </p:sp>
        <p:pic>
          <p:nvPicPr>
            <p:cNvPr id="67" name="Shape 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98063" y="4637409"/>
              <a:ext cx="528489" cy="411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-91099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-EE">
                <a:solidFill>
                  <a:srgbClr val="272728"/>
                </a:solidFill>
              </a:rPr>
              <a:t>OPEN ECONOMY – HOW TO INCREASE FOREIGN INVESTMENTS?</a:t>
            </a:r>
            <a:endParaRPr lang="en">
              <a:solidFill>
                <a:srgbClr val="27272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5937"/>
            <a:ext cx="9144000" cy="41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3740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Open Croatia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/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1. Be attractive to foreign investments</a:t>
            </a:r>
          </a:p>
          <a:p>
            <a:r>
              <a:rPr lang="en-US" sz="2000">
                <a:solidFill>
                  <a:schemeClr val="tx1"/>
                </a:solidFill>
              </a:rPr>
              <a:t>2. Be attractive to talent</a:t>
            </a:r>
          </a:p>
          <a:p>
            <a:r>
              <a:rPr lang="en-US" sz="2000">
                <a:solidFill>
                  <a:schemeClr val="tx1"/>
                </a:solidFill>
              </a:rPr>
              <a:t>3. Business reforms - Ease of Doing business today Croatia is 40</a:t>
            </a:r>
            <a:r>
              <a:rPr lang="en-US" sz="2000" baseline="30000">
                <a:solidFill>
                  <a:schemeClr val="tx1"/>
                </a:solidFill>
              </a:rPr>
              <a:t>th</a:t>
            </a:r>
            <a:r>
              <a:rPr lang="en-US" sz="2000">
                <a:solidFill>
                  <a:schemeClr val="tx1"/>
                </a:solidFill>
              </a:rPr>
              <a:t> 	target – place nr 25!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31541"/>
            <a:ext cx="7801150" cy="979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Keys to growth in Croatia</a:t>
            </a:r>
          </a:p>
        </p:txBody>
      </p:sp>
    </p:spTree>
    <p:extLst>
      <p:ext uri="{BB962C8B-B14F-4D97-AF65-F5344CB8AC3E}">
        <p14:creationId xmlns:p14="http://schemas.microsoft.com/office/powerpoint/2010/main" val="505034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BF4A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581675" y="0"/>
            <a:ext cx="4562399" cy="5056200"/>
          </a:xfrm>
          <a:prstGeom prst="rect">
            <a:avLst/>
          </a:prstGeom>
          <a:solidFill>
            <a:srgbClr val="DA584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t-EE">
              <a:solidFill>
                <a:srgbClr val="272728"/>
              </a:solidFill>
            </a:endParaRPr>
          </a:p>
          <a:p>
            <a:pPr lvl="0"/>
            <a:endParaRPr lang="et-EE" sz="2000">
              <a:solidFill>
                <a:srgbClr val="272728"/>
              </a:solidFill>
            </a:endParaRPr>
          </a:p>
          <a:p>
            <a:pPr lvl="0"/>
            <a:endParaRPr lang="et-EE" sz="2000">
              <a:solidFill>
                <a:srgbClr val="272728"/>
              </a:solidFill>
            </a:endParaRPr>
          </a:p>
          <a:p>
            <a:pPr lvl="0"/>
            <a:r>
              <a:rPr lang="en" sz="2000">
                <a:solidFill>
                  <a:schemeClr val="bg1"/>
                </a:solidFill>
              </a:rPr>
              <a:t>Kristjan Lepik</a:t>
            </a:r>
            <a:endParaRPr lang="et-EE" sz="2000">
              <a:solidFill>
                <a:schemeClr val="bg1"/>
              </a:solidFill>
            </a:endParaRPr>
          </a:p>
          <a:p>
            <a:pPr lvl="0"/>
            <a:r>
              <a:rPr lang="et-EE" sz="2000" u="sng">
                <a:solidFill>
                  <a:schemeClr val="bg1">
                    <a:lumMod val="95000"/>
                  </a:schemeClr>
                </a:solidFill>
              </a:rPr>
              <a:t>kristjan@teleport.org </a:t>
            </a:r>
          </a:p>
          <a:p>
            <a:pPr lvl="0"/>
            <a:r>
              <a:rPr lang="en" sz="2000">
                <a:solidFill>
                  <a:schemeClr val="bg1"/>
                </a:solidFill>
              </a:rPr>
              <a:t>phn +372-5023981</a:t>
            </a:r>
          </a:p>
        </p:txBody>
      </p:sp>
      <p:grpSp>
        <p:nvGrpSpPr>
          <p:cNvPr id="122" name="Shape 122"/>
          <p:cNvGrpSpPr/>
          <p:nvPr/>
        </p:nvGrpSpPr>
        <p:grpSpPr>
          <a:xfrm>
            <a:off x="-7975" y="4525807"/>
            <a:ext cx="9144000" cy="967800"/>
            <a:chOff x="-7975" y="4525807"/>
            <a:chExt cx="9144000" cy="967800"/>
          </a:xfrm>
        </p:grpSpPr>
        <p:sp>
          <p:nvSpPr>
            <p:cNvPr id="123" name="Shape 123"/>
            <p:cNvSpPr/>
            <p:nvPr/>
          </p:nvSpPr>
          <p:spPr>
            <a:xfrm>
              <a:off x="-7975" y="4855500"/>
              <a:ext cx="9144000" cy="28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7978600" y="4525807"/>
              <a:ext cx="967800" cy="967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125353" y="4862100"/>
              <a:ext cx="2526899" cy="28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PLACE SCOUT FOR STARTUP PEOPLE    |    </a:t>
              </a:r>
              <a:r>
                <a:rPr lang="en" sz="700">
                  <a:solidFill>
                    <a:srgbClr val="DA5840"/>
                  </a:solidFill>
                  <a:latin typeface="Lato"/>
                  <a:ea typeface="Lato"/>
                  <a:cs typeface="Lato"/>
                  <a:sym typeface="Lato"/>
                </a:rPr>
                <a:t>teleport.org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  </a:t>
              </a:r>
            </a:p>
          </p:txBody>
        </p:sp>
        <p:pic>
          <p:nvPicPr>
            <p:cNvPr id="126" name="Shape 1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98063" y="4637409"/>
              <a:ext cx="528489" cy="411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Shape 127"/>
          <p:cNvSpPr txBox="1"/>
          <p:nvPr/>
        </p:nvSpPr>
        <p:spPr>
          <a:xfrm>
            <a:off x="4831753" y="2704119"/>
            <a:ext cx="4298400" cy="29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MOVE TO:</a:t>
            </a: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teleport.org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FOLLOW:</a:t>
            </a: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@TeleportInc 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3150" y="76200"/>
            <a:ext cx="4817225" cy="48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solidFill>
                  <a:schemeClr val="tx1"/>
                </a:solidFill>
              </a:rPr>
              <a:t>1. Lessons learned from Estonia’s reforms</a:t>
            </a:r>
          </a:p>
          <a:p>
            <a:r>
              <a:rPr lang="en-US" sz="2400">
                <a:solidFill>
                  <a:schemeClr val="tx1"/>
                </a:solidFill>
              </a:rPr>
              <a:t/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2. Ideas for Croatia</a:t>
            </a:r>
          </a:p>
        </p:txBody>
      </p:sp>
    </p:spTree>
    <p:extLst>
      <p:ext uri="{BB962C8B-B14F-4D97-AF65-F5344CB8AC3E}">
        <p14:creationId xmlns:p14="http://schemas.microsoft.com/office/powerpoint/2010/main" val="290066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-7975" y="4525807"/>
            <a:ext cx="9144000" cy="967800"/>
            <a:chOff x="-7975" y="4525807"/>
            <a:chExt cx="9144000" cy="967800"/>
          </a:xfrm>
        </p:grpSpPr>
        <p:sp>
          <p:nvSpPr>
            <p:cNvPr id="64" name="Shape 64"/>
            <p:cNvSpPr/>
            <p:nvPr/>
          </p:nvSpPr>
          <p:spPr>
            <a:xfrm>
              <a:off x="-7975" y="4855500"/>
              <a:ext cx="9144000" cy="28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7978600" y="4525807"/>
              <a:ext cx="967800" cy="967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67" name="Shape 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98063" y="4637409"/>
              <a:ext cx="528489" cy="411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-91099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-EE">
                <a:solidFill>
                  <a:srgbClr val="272728"/>
                </a:solidFill>
              </a:rPr>
              <a:t>ESTONIA vs CROATIA, GDP GROWTH (1993-2015)</a:t>
            </a:r>
            <a:endParaRPr lang="en">
              <a:solidFill>
                <a:srgbClr val="27272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52" y="650020"/>
            <a:ext cx="6992277" cy="450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9371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1. E-government (incl. e-residency)</a:t>
            </a:r>
          </a:p>
          <a:p>
            <a:r>
              <a:rPr lang="en-US" sz="2000">
                <a:solidFill>
                  <a:schemeClr val="tx1"/>
                </a:solidFill>
              </a:rPr>
              <a:t/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2. Focus on technology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3. Open Estonia – how to be attractive to capital and talent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31541"/>
            <a:ext cx="7801150" cy="979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3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Keys to growth in Estonia</a:t>
            </a:r>
          </a:p>
        </p:txBody>
      </p:sp>
    </p:spTree>
    <p:extLst>
      <p:ext uri="{BB962C8B-B14F-4D97-AF65-F5344CB8AC3E}">
        <p14:creationId xmlns:p14="http://schemas.microsoft.com/office/powerpoint/2010/main" val="390677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Parim infra</a:t>
            </a:r>
            <a:endParaRPr lang="en-GB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37" y="-10050"/>
            <a:ext cx="3956906" cy="2415362"/>
          </a:xfrm>
          <a:prstGeom prst="rect">
            <a:avLst/>
          </a:prstGeom>
        </p:spPr>
      </p:pic>
      <p:pic>
        <p:nvPicPr>
          <p:cNvPr id="1026" name="Picture 2" descr="https://rhulgeopolitics.files.wordpress.com/2015/06/shinzo-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99" y="-66153"/>
            <a:ext cx="3499827" cy="24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stonianworld.com/wp-content/uploads/2015/05/DV6A6989-940x62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8"/>
          <a:stretch/>
        </p:blipFill>
        <p:spPr bwMode="auto">
          <a:xfrm>
            <a:off x="1414775" y="-34755"/>
            <a:ext cx="3275935" cy="24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ditori.fi/wp-content/themes/editori/images/invest_in_estonia_e_residenc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244" y="2395843"/>
            <a:ext cx="5058185" cy="2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2.cdn.turner.com/cnnnext/dam/assets/141208174231-exp-gps-1207-last-look-00002805-story-to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r="26282"/>
          <a:stretch/>
        </p:blipFill>
        <p:spPr bwMode="auto">
          <a:xfrm>
            <a:off x="6881749" y="2381556"/>
            <a:ext cx="2687181" cy="27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tuudised.ee/storyimage/IT/20151002/NEWS/151009990/AR/0/0/Guy-Kawasaki,-e-residentsus.jpg&amp;ExactW=400&amp;ExactH=2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2994" y="-631029"/>
            <a:ext cx="4327436" cy="30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1.nh.ee/images/pix/roivas-usa-s-stanfordis-7032178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4" r="37426"/>
          <a:stretch/>
        </p:blipFill>
        <p:spPr bwMode="auto">
          <a:xfrm>
            <a:off x="4348773" y="2395843"/>
            <a:ext cx="2935969" cy="27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1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878" y="3545588"/>
            <a:ext cx="1378131" cy="1378131"/>
          </a:xfrm>
          <a:prstGeom prst="rect">
            <a:avLst/>
          </a:prstGeom>
        </p:spPr>
      </p:pic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29734" y="170942"/>
            <a:ext cx="5971816" cy="6349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-EE" sz="2000">
                <a:solidFill>
                  <a:srgbClr val="272728"/>
                </a:solidFill>
              </a:rPr>
              <a:t>FOCUS ON TECHNOLOGY</a:t>
            </a:r>
            <a:endParaRPr lang="en" sz="2000">
              <a:solidFill>
                <a:srgbClr val="27272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6439"/>
            <a:ext cx="3370610" cy="1483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090" y="458498"/>
            <a:ext cx="2812913" cy="1259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090" y="2024012"/>
            <a:ext cx="3118834" cy="883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6090" y="3000478"/>
            <a:ext cx="3266889" cy="916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8405" y="3922997"/>
            <a:ext cx="2232189" cy="65779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688131" y="2231583"/>
            <a:ext cx="1147961" cy="6227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644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295" y="795650"/>
            <a:ext cx="4500704" cy="43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449750" y="0"/>
            <a:ext cx="2851800" cy="119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t-EE">
                <a:solidFill>
                  <a:srgbClr val="272728"/>
                </a:solidFill>
              </a:rPr>
              <a:t>ZAGREB </a:t>
            </a:r>
            <a:r>
              <a:rPr lang="en">
                <a:solidFill>
                  <a:srgbClr val="272728"/>
                </a:solidFill>
              </a:rPr>
              <a:t>vs LONDON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224"/>
            <a:ext cx="4643295" cy="4604276"/>
          </a:xfrm>
          <a:prstGeom prst="rect">
            <a:avLst/>
          </a:prstGeom>
        </p:spPr>
      </p:pic>
      <p:pic>
        <p:nvPicPr>
          <p:cNvPr id="6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2125" y="1446150"/>
            <a:ext cx="351624" cy="35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0363" y="4394660"/>
            <a:ext cx="351624" cy="35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8713" y="4336500"/>
            <a:ext cx="351624" cy="35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-7975" y="4525807"/>
            <a:ext cx="9144000" cy="967800"/>
            <a:chOff x="-7975" y="4525807"/>
            <a:chExt cx="9144000" cy="967800"/>
          </a:xfrm>
        </p:grpSpPr>
        <p:sp>
          <p:nvSpPr>
            <p:cNvPr id="54" name="Shape 54"/>
            <p:cNvSpPr/>
            <p:nvPr/>
          </p:nvSpPr>
          <p:spPr>
            <a:xfrm>
              <a:off x="-7975" y="4855500"/>
              <a:ext cx="9144000" cy="28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978600" y="4525807"/>
              <a:ext cx="967800" cy="967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 txBox="1"/>
            <p:nvPr/>
          </p:nvSpPr>
          <p:spPr>
            <a:xfrm>
              <a:off x="125353" y="4862100"/>
              <a:ext cx="2526900" cy="28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FREE PEOPLE MOVE    |    </a:t>
              </a:r>
              <a:r>
                <a:rPr lang="en" sz="700">
                  <a:solidFill>
                    <a:srgbClr val="DA5840"/>
                  </a:solidFill>
                  <a:latin typeface="Lato"/>
                  <a:ea typeface="Lato"/>
                  <a:cs typeface="Lato"/>
                  <a:sym typeface="Lato"/>
                </a:rPr>
                <a:t>teleport.org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  </a:t>
              </a:r>
            </a:p>
          </p:txBody>
        </p:sp>
        <p:pic>
          <p:nvPicPr>
            <p:cNvPr id="57" name="Shape 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98063" y="4637409"/>
              <a:ext cx="528489" cy="4118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000"/>
            <a:ext cx="9144000" cy="38683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-7975" y="4525807"/>
            <a:ext cx="9144000" cy="967800"/>
            <a:chOff x="-7975" y="4525807"/>
            <a:chExt cx="9144000" cy="967800"/>
          </a:xfrm>
        </p:grpSpPr>
        <p:sp>
          <p:nvSpPr>
            <p:cNvPr id="64" name="Shape 64"/>
            <p:cNvSpPr/>
            <p:nvPr/>
          </p:nvSpPr>
          <p:spPr>
            <a:xfrm>
              <a:off x="-7975" y="4855500"/>
              <a:ext cx="9144000" cy="28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7978600" y="4525807"/>
              <a:ext cx="967800" cy="967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 txBox="1"/>
            <p:nvPr/>
          </p:nvSpPr>
          <p:spPr>
            <a:xfrm>
              <a:off x="125353" y="4862100"/>
              <a:ext cx="2526900" cy="28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FREE PEOPLE MOVE    |    </a:t>
              </a:r>
              <a:r>
                <a:rPr lang="en" sz="700">
                  <a:solidFill>
                    <a:srgbClr val="DA5840"/>
                  </a:solidFill>
                  <a:latin typeface="Lato"/>
                  <a:ea typeface="Lato"/>
                  <a:cs typeface="Lato"/>
                  <a:sym typeface="Lato"/>
                </a:rPr>
                <a:t>teleport.org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  </a:t>
              </a:r>
            </a:p>
          </p:txBody>
        </p:sp>
        <p:pic>
          <p:nvPicPr>
            <p:cNvPr id="67" name="Shape 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98063" y="4637409"/>
              <a:ext cx="528489" cy="411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-91099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272728"/>
                </a:solidFill>
              </a:rPr>
              <a:t>SALARY DISTRIBUTION </a:t>
            </a:r>
            <a:r>
              <a:rPr lang="en">
                <a:solidFill>
                  <a:srgbClr val="272728"/>
                </a:solidFill>
              </a:rPr>
              <a:t>–</a:t>
            </a:r>
            <a:r>
              <a:rPr lang="en">
                <a:solidFill>
                  <a:srgbClr val="272728"/>
                </a:solidFill>
              </a:rPr>
              <a:t> </a:t>
            </a:r>
            <a:r>
              <a:rPr lang="et-EE">
                <a:solidFill>
                  <a:srgbClr val="272728"/>
                </a:solidFill>
              </a:rPr>
              <a:t>ZAGREB </a:t>
            </a:r>
            <a:r>
              <a:rPr lang="en">
                <a:solidFill>
                  <a:srgbClr val="272728"/>
                </a:solidFill>
              </a:rPr>
              <a:t>VS </a:t>
            </a:r>
            <a:r>
              <a:rPr lang="et-EE">
                <a:solidFill>
                  <a:srgbClr val="272728"/>
                </a:solidFill>
              </a:rPr>
              <a:t>VIENNA</a:t>
            </a:r>
            <a:r>
              <a:rPr lang="en">
                <a:solidFill>
                  <a:srgbClr val="272728"/>
                </a:solidFill>
              </a:rPr>
              <a:t>, </a:t>
            </a:r>
            <a:r>
              <a:rPr lang="et-EE">
                <a:solidFill>
                  <a:srgbClr val="272728"/>
                </a:solidFill>
              </a:rPr>
              <a:t>SOFTWARE ENGINEERS</a:t>
            </a:r>
            <a:endParaRPr lang="en">
              <a:solidFill>
                <a:srgbClr val="27272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53" y="673100"/>
            <a:ext cx="7378700" cy="4470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159</Words>
  <Application>Microsoft Macintosh PowerPoint</Application>
  <PresentationFormat>On-screen Show (16:9)</PresentationFormat>
  <Paragraphs>49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Lato</vt:lpstr>
      <vt:lpstr>Comfortaa</vt:lpstr>
      <vt:lpstr>simple-light</vt:lpstr>
      <vt:lpstr>PowerPoint Presentation</vt:lpstr>
      <vt:lpstr>PowerPoint Presentation</vt:lpstr>
      <vt:lpstr>ESTONIA vs CROATIA, GDP GROWTH (1993-2015)</vt:lpstr>
      <vt:lpstr>PowerPoint Presentation</vt:lpstr>
      <vt:lpstr>Parim infra</vt:lpstr>
      <vt:lpstr>FOCUS ON TECHNOLOGY</vt:lpstr>
      <vt:lpstr>ZAGREB vs LONDON </vt:lpstr>
      <vt:lpstr>PowerPoint Presentation</vt:lpstr>
      <vt:lpstr>SALARY DISTRIBUTION – ZAGREB VS VIENNA, SOFTWARE ENGINEERS</vt:lpstr>
      <vt:lpstr>TALLINN vs HELSINKI</vt:lpstr>
      <vt:lpstr>There is no single best place for everything</vt:lpstr>
      <vt:lpstr>WHAT ARE THE MOST IMPORTANT ISSUES FOR TALENT?</vt:lpstr>
      <vt:lpstr>OPEN ECONOMY – HOW TO INCREASE FOREIGN INVESTMENTS?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Kristjan Lepik</cp:lastModifiedBy>
  <cp:revision>12</cp:revision>
  <dcterms:modified xsi:type="dcterms:W3CDTF">2016-06-05T19:25:35Z</dcterms:modified>
</cp:coreProperties>
</file>